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Объем фактических поступлений налоговых и неналоговых </a:t>
            </a:r>
            <a:r>
              <a:rPr lang="ru-RU" dirty="0" smtClean="0"/>
              <a:t>доходов, безвозмездных</a:t>
            </a:r>
            <a:r>
              <a:rPr lang="ru-RU" baseline="0" dirty="0" smtClean="0"/>
              <a:t> поступлений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smtClean="0"/>
              <a:t>2019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4587583707243326E-2"/>
          <c:y val="0.2558494094488189"/>
          <c:w val="0.94033676443598257"/>
          <c:h val="0.712457431102362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фактических поступлений налоговых и неналоговых доходов за 2017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Налоговые и неналоговые доходы
</a:t>
                    </a:r>
                    <a:r>
                      <a:rPr lang="ru-RU" dirty="0" smtClean="0"/>
                      <a:t>16602166,57 </a:t>
                    </a:r>
                    <a:r>
                      <a:rPr lang="ru-RU" dirty="0" smtClean="0"/>
                      <a:t>руб.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68,48%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
</a:t>
                    </a:r>
                    <a:r>
                      <a:rPr lang="ru-RU" dirty="0" smtClean="0"/>
                      <a:t>7643053,32 </a:t>
                    </a:r>
                    <a:r>
                      <a:rPr lang="ru-RU" dirty="0" smtClean="0"/>
                      <a:t>руб.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31,52%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16602166.57</c:v>
                </c:pt>
                <c:pt idx="1">
                  <c:v>7643053.3200000003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Поступления налоговых и неналоговых доходов за </a:t>
            </a:r>
            <a:r>
              <a:rPr lang="ru-RU" sz="1800" dirty="0" smtClean="0"/>
              <a:t>2019 </a:t>
            </a:r>
            <a:r>
              <a:rPr lang="ru-RU" sz="1800" dirty="0"/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387896039102143"/>
          <c:y val="0.1792904256178415"/>
          <c:w val="0.8612071137644316"/>
          <c:h val="0.787247071892257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налоговых и неналоговых доходов за 2018 год</c:v>
                </c:pt>
              </c:strCache>
            </c:strRef>
          </c:tx>
          <c:explosion val="25"/>
          <c:dLbls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sz="1000" dirty="0"/>
                      <a:t>Доходы от размещения малых архитектурных форм, выносная торговля
525450,28
3,11%</a:t>
                    </a:r>
                  </a:p>
                </c:rich>
              </c:tx>
              <c:showVal val="1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Лист1!$A$2:$A$14</c:f>
              <c:strCache>
                <c:ptCount val="10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Земельный налог с организаций</c:v>
                </c:pt>
                <c:pt idx="3">
                  <c:v>Земельный налог с физлиц</c:v>
                </c:pt>
                <c:pt idx="4">
                  <c:v>Доходы, получаемые в виде арендной платы за землю</c:v>
                </c:pt>
                <c:pt idx="5">
                  <c:v>Доходы от сдачи в аренду имущества</c:v>
                </c:pt>
                <c:pt idx="6">
                  <c:v>Доходы от перечисления части прибыли муниципальных унитарных предприятий</c:v>
                </c:pt>
                <c:pt idx="7">
                  <c:v>Возмещение коммунальных платежей</c:v>
                </c:pt>
                <c:pt idx="8">
                  <c:v>Прочие поступления от денежных взысканий (штрафов)</c:v>
                </c:pt>
                <c:pt idx="9">
                  <c:v>Доходы от размещения малых архитектурных форм, выносная торговля</c:v>
                </c:pt>
              </c:strCache>
            </c:strRef>
          </c:cat>
          <c:val>
            <c:numRef>
              <c:f>Лист1!$B$2:$B$14</c:f>
              <c:numCache>
                <c:formatCode>0.00</c:formatCode>
                <c:ptCount val="13"/>
                <c:pt idx="0" formatCode="General">
                  <c:v>11264542.369999999</c:v>
                </c:pt>
                <c:pt idx="1">
                  <c:v>120487.17</c:v>
                </c:pt>
                <c:pt idx="2" formatCode="General">
                  <c:v>307899.44</c:v>
                </c:pt>
                <c:pt idx="3" formatCode="General">
                  <c:v>130125.81</c:v>
                </c:pt>
                <c:pt idx="4" formatCode="General">
                  <c:v>3940819.29</c:v>
                </c:pt>
                <c:pt idx="5" formatCode="General">
                  <c:v>55239.71</c:v>
                </c:pt>
                <c:pt idx="6" formatCode="General">
                  <c:v>7849.8</c:v>
                </c:pt>
                <c:pt idx="7" formatCode="General">
                  <c:v>169474.75</c:v>
                </c:pt>
                <c:pt idx="8" formatCode="General">
                  <c:v>22296.22</c:v>
                </c:pt>
                <c:pt idx="9" formatCode="General">
                  <c:v>468432.01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0463152197243298E-3"/>
          <c:w val="1"/>
          <c:h val="0.9989537677322883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безвозмездные поступления за 2017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9947506561679785E-3"/>
                  <c:y val="0.13760925196850388"/>
                </c:manualLayout>
              </c:layout>
              <c:tx>
                <c:rich>
                  <a:bodyPr/>
                  <a:lstStyle/>
                  <a:p>
                    <a:pPr>
                      <a:defRPr sz="800"/>
                    </a:pPr>
                    <a:r>
                      <a:rPr lang="ru-RU" sz="800" dirty="0" smtClean="0"/>
                      <a:t>Субвенции бюджетам сельских поселений  на выполнение передаваемых полномочий  субъектов Российской Федерации в рамках </a:t>
                    </a:r>
                    <a:r>
                      <a:rPr lang="ru-RU" sz="800" dirty="0" err="1" smtClean="0"/>
                      <a:t>непрограммных</a:t>
                    </a:r>
                    <a:r>
                      <a:rPr lang="ru-RU" sz="800" dirty="0" smtClean="0"/>
                      <a:t> расходов органов государственной власти Республики Крым (полномочия в сфере административной ответственности)</a:t>
                    </a:r>
                    <a:r>
                      <a:rPr lang="ru-RU" sz="800" dirty="0"/>
                      <a:t>
</a:t>
                    </a:r>
                    <a:r>
                      <a:rPr lang="ru-RU" sz="800" dirty="0" smtClean="0"/>
                      <a:t>3681,0</a:t>
                    </a:r>
                    <a:r>
                      <a:rPr lang="ru-RU" sz="800" dirty="0"/>
                      <a:t>
</a:t>
                    </a:r>
                    <a:r>
                      <a:rPr lang="ru-RU" sz="800" dirty="0" smtClean="0"/>
                      <a:t>0,05%</a:t>
                    </a:r>
                    <a:endParaRPr lang="ru-RU" sz="800" dirty="0"/>
                  </a:p>
                </c:rich>
              </c:tx>
              <c:numFmt formatCode="0.00%" sourceLinked="0"/>
              <c:spPr/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800"/>
                    </a:pPr>
                    <a:r>
                      <a:rPr lang="ru-RU"/>
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
191 683,00 </a:t>
                    </a:r>
                    <a:r>
                      <a:rPr lang="ru-RU"/>
                      <a:t>
</a:t>
                    </a:r>
                    <a:r>
                      <a:rPr lang="ru-RU" smtClean="0"/>
                      <a:t>2,5%</a:t>
                    </a:r>
                    <a:endParaRPr lang="ru-RU"/>
                  </a:p>
                </c:rich>
              </c:tx>
              <c:numFmt formatCode="0.00%" sourceLinked="0"/>
              <c:spPr/>
              <c:showVal val="1"/>
              <c:showCatName val="1"/>
              <c:showPercent val="1"/>
            </c:dLbl>
            <c:dLbl>
              <c:idx val="2"/>
              <c:layout>
                <c:manualLayout>
                  <c:x val="-0.15306107559903798"/>
                  <c:y val="0.14502822469539295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800"/>
                  </a:pPr>
                  <a:endParaRPr lang="ru-RU"/>
                </a:p>
              </c:txPr>
              <c:showVal val="1"/>
              <c:showCatName val="1"/>
              <c:showPercent val="1"/>
            </c:dLbl>
            <c:dLbl>
              <c:idx val="3"/>
              <c:layout>
                <c:manualLayout>
                  <c:x val="7.6141703532421862E-2"/>
                  <c:y val="0.17075903875425291"/>
                </c:manualLayout>
              </c:layout>
              <c:tx>
                <c:rich>
                  <a:bodyPr/>
                  <a:lstStyle/>
                  <a:p>
                    <a:pPr>
                      <a:defRPr sz="900"/>
                    </a:pPr>
                    <a:r>
                      <a:rPr lang="ru-RU" dirty="0"/>
                      <a:t>Прочие  межбюджетные трансферты, передаваемые   бюджетам  сельских  поселений (на реализацию мероприятий по приведению мест захоронения в соответствие с требованиями действующего законодательства о похоронном деле, а также санитарных норм и правил)
</a:t>
                    </a:r>
                    <a:r>
                      <a:rPr lang="ru-RU" dirty="0" smtClean="0"/>
                      <a:t>120984</a:t>
                    </a:r>
                    <a:endParaRPr lang="ru-RU" dirty="0"/>
                  </a:p>
                </c:rich>
              </c:tx>
              <c:numFmt formatCode="0.00%" sourceLinked="0"/>
              <c:spPr/>
              <c:showVal val="1"/>
              <c:showCatName val="1"/>
              <c:showPercent val="1"/>
            </c:dLbl>
            <c:dLbl>
              <c:idx val="4"/>
              <c:layout>
                <c:manualLayout>
                  <c:x val="6.9922016056592443E-2"/>
                  <c:y val="2.3391649144418199E-3"/>
                </c:manualLayout>
              </c:layout>
              <c:tx>
                <c:rich>
                  <a:bodyPr/>
                  <a:lstStyle/>
                  <a:p>
                    <a:pPr>
                      <a:defRPr sz="800"/>
                    </a:pPr>
                    <a:r>
                      <a:rPr lang="ru-RU" dirty="0" smtClean="0"/>
                      <a:t>5Прочие </a:t>
                    </a:r>
                    <a:r>
                      <a:rPr lang="ru-RU" dirty="0"/>
                      <a:t>межбюджетные трансферты, передаваемые бюджетам сельских поселений (на оснащение объектов спортивно-технологическим оборудованием)
2 970 505,00 
</a:t>
                    </a:r>
                    <a:r>
                      <a:rPr lang="ru-RU" dirty="0" smtClean="0"/>
                      <a:t>38,85%</a:t>
                    </a:r>
                    <a:endParaRPr lang="ru-RU" dirty="0"/>
                  </a:p>
                </c:rich>
              </c:tx>
              <c:numFmt formatCode="0.00%" sourceLinked="0"/>
              <c:spPr/>
              <c:showVal val="1"/>
              <c:showCatName val="1"/>
              <c:showPercent val="1"/>
            </c:dLbl>
            <c:dLbl>
              <c:idx val="5"/>
              <c:numFmt formatCode="0.00%" sourceLinked="0"/>
              <c:spPr/>
              <c:txPr>
                <a:bodyPr/>
                <a:lstStyle/>
                <a:p>
                  <a:pPr>
                    <a:defRPr sz="800"/>
                  </a:pPr>
                  <a:endParaRPr lang="ru-RU"/>
                </a:p>
              </c:txPr>
            </c:dLbl>
            <c:numFmt formatCode="0.00%" sourceLinked="0"/>
            <c:showVal val="1"/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Субвенции бюджетам сельских поселений  на выполнение передаваемых полномочий  субъектов Российской Федерации в рамках непрограммных расходов органов государственной власти Республики Крым (полномочия в сфере административной ответственности)</c:v>
                </c:pt>
                <c:pt idx="1">
                  <c:v>Субвенции бюджетам сельских поселений на осуществление первичного воинского учета на территориях, где отсутствуют военные комиссариаты</c:v>
                </c:pt>
                <c:pt idx="2">
                  <c:v>Прочие межбюджетные трансферты, передаваемые бюджетам сельских поселений</c:v>
                </c:pt>
                <c:pt idx="3">
                  <c:v>Прочие  межбюджетные трансферты, передаваемые   бюджетам  сельских  поселений (на реализацию мероприятий по приведению мест захоронения в соответствие с требованиями действующего законодательства о похоронном деле, а также санитарных норм и правил)</c:v>
                </c:pt>
                <c:pt idx="4">
                  <c:v>Прочие межбюджетные трансферты, передаваемые бюджетам сельских поселений (на оснащение объектов спортивно-технологическим оборудованием)</c:v>
                </c:pt>
                <c:pt idx="5">
                  <c:v>Возврат прочих остатков субсидий, субвенций и иных межбюджетных трансферотов, имеющих целевое назначение прошлых лет из бюджета сельских поселений</c:v>
                </c:pt>
              </c:strCache>
            </c:strRef>
          </c:cat>
          <c:val>
            <c:numRef>
              <c:f>Лист1!$B$2:$B$7</c:f>
              <c:numCache>
                <c:formatCode>#,##0.00_ ;[Red]\-#,##0.00\ </c:formatCode>
                <c:ptCount val="6"/>
                <c:pt idx="0">
                  <c:v>3681</c:v>
                </c:pt>
                <c:pt idx="1">
                  <c:v>191683</c:v>
                </c:pt>
                <c:pt idx="2">
                  <c:v>4356386.4000000004</c:v>
                </c:pt>
                <c:pt idx="3">
                  <c:v>120984.65</c:v>
                </c:pt>
                <c:pt idx="4">
                  <c:v>2970505</c:v>
                </c:pt>
                <c:pt idx="5">
                  <c:v>-186.73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неналоговые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 formatCode="General">
                  <c:v>13758024.630000001</c:v>
                </c:pt>
                <c:pt idx="1">
                  <c:v>16903170.760000002</c:v>
                </c:pt>
                <c:pt idx="2">
                  <c:v>16602166.57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600" i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5168500.1399999997</c:v>
                </c:pt>
                <c:pt idx="1">
                  <c:v>4557744.22</c:v>
                </c:pt>
                <c:pt idx="2">
                  <c:v>7643053.3200000003</c:v>
                </c:pt>
              </c:numCache>
            </c:numRef>
          </c:val>
        </c:ser>
        <c:shape val="box"/>
        <c:axId val="53253248"/>
        <c:axId val="53254784"/>
        <c:axId val="54469056"/>
      </c:bar3DChart>
      <c:catAx>
        <c:axId val="53253248"/>
        <c:scaling>
          <c:orientation val="minMax"/>
        </c:scaling>
        <c:axPos val="b"/>
        <c:tickLblPos val="nextTo"/>
        <c:crossAx val="53254784"/>
        <c:crosses val="autoZero"/>
        <c:auto val="1"/>
        <c:lblAlgn val="ctr"/>
        <c:lblOffset val="100"/>
      </c:catAx>
      <c:valAx>
        <c:axId val="53254784"/>
        <c:scaling>
          <c:orientation val="minMax"/>
        </c:scaling>
        <c:axPos val="l"/>
        <c:majorGridlines/>
        <c:numFmt formatCode="General" sourceLinked="1"/>
        <c:tickLblPos val="nextTo"/>
        <c:crossAx val="53253248"/>
        <c:crosses val="autoZero"/>
        <c:crossBetween val="between"/>
      </c:valAx>
      <c:serAx>
        <c:axId val="54469056"/>
        <c:scaling>
          <c:orientation val="minMax"/>
        </c:scaling>
        <c:delete val="1"/>
        <c:axPos val="b"/>
        <c:tickLblPos val="nextTo"/>
        <c:crossAx val="53254784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Ведомственная структура расходов за </a:t>
            </a:r>
            <a:r>
              <a:rPr lang="ru-RU" sz="1400" dirty="0" smtClean="0"/>
              <a:t>2019 </a:t>
            </a:r>
            <a:r>
              <a:rPr lang="ru-RU" sz="1400" dirty="0" smtClean="0"/>
              <a:t>год</a:t>
            </a:r>
            <a:endParaRPr lang="ru-RU" sz="14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3240595574717566E-2"/>
          <c:y val="0.14004513429543802"/>
          <c:w val="0.84240763552544395"/>
          <c:h val="0.774120322446552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Расходы на обеспечение деятельности председателя </a:t>
                    </a:r>
                    <a:r>
                      <a:rPr lang="ru-RU" dirty="0" err="1"/>
                      <a:t>Раздольненского</a:t>
                    </a:r>
                    <a:r>
                      <a:rPr lang="ru-RU"/>
                      <a:t> сельского совета
744791,33</a:t>
                    </a:r>
                    <a:r>
                      <a:rPr lang="ru-RU"/>
                      <a:t>
</a:t>
                    </a:r>
                    <a:r>
                      <a:rPr lang="ru-RU" smtClean="0"/>
                      <a:t>3,%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Расходы на обеспечение деятельности Администрации </a:t>
                    </a:r>
                    <a:r>
                      <a:rPr lang="ru-RU" dirty="0" err="1"/>
                      <a:t>Раздольненского</a:t>
                    </a:r>
                    <a:r>
                      <a:rPr lang="ru-RU"/>
                      <a:t> сельского поселения
2822164,32</a:t>
                    </a:r>
                    <a:r>
                      <a:rPr lang="ru-RU"/>
                      <a:t>
</a:t>
                    </a:r>
                    <a:r>
                      <a:rPr lang="ru-RU" smtClean="0"/>
                      <a:t>11,4%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Обеспечение проведения</a:t>
                    </a:r>
                    <a:r>
                      <a:rPr lang="ru-RU" baseline="0" dirty="0" smtClean="0"/>
                      <a:t> выборов и референдумов </a:t>
                    </a:r>
                    <a:r>
                      <a:rPr lang="ru-RU" dirty="0" smtClean="0"/>
                      <a:t>680515,8             2,8</a:t>
                    </a:r>
                    <a:r>
                      <a:rPr lang="ru-RU" dirty="0" smtClean="0"/>
                      <a:t>%</a:t>
                    </a:r>
                  </a:p>
                  <a:p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Расходы на обеспечение деятельности органов местного самоуправления, содержание муниципального казенного учреждения
6087839,69</a:t>
                    </a:r>
                    <a:r>
                      <a:rPr lang="ru-RU"/>
                      <a:t>
</a:t>
                    </a:r>
                    <a:r>
                      <a:rPr lang="ru-RU" smtClean="0"/>
                      <a:t>24,6%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Мобилизационная и вневойсковая подготовка
191683</a:t>
                    </a:r>
                    <a:r>
                      <a:rPr lang="ru-RU"/>
                      <a:t>
</a:t>
                    </a:r>
                    <a:r>
                      <a:rPr lang="ru-RU" smtClean="0"/>
                      <a:t>0,8%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/>
                      <a:t>Дорожное хозяйство (дорожные фонды)
4345361,39</a:t>
                    </a:r>
                    <a:r>
                      <a:rPr lang="ru-RU"/>
                      <a:t>
</a:t>
                    </a:r>
                    <a:r>
                      <a:rPr lang="ru-RU" smtClean="0"/>
                      <a:t>17,6%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Праздничные мероприятия приуроченные к Дню Победы, земельные кадастровые работы
407402,4</a:t>
                    </a:r>
                    <a:r>
                      <a:rPr lang="ru-RU"/>
                      <a:t>
</a:t>
                    </a:r>
                    <a:r>
                      <a:rPr lang="ru-RU" smtClean="0"/>
                      <a:t>1,6%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Коммунальное хозяйство
127401,22</a:t>
                    </a:r>
                    <a:r>
                      <a:rPr lang="ru-RU"/>
                      <a:t>
</a:t>
                    </a:r>
                    <a:r>
                      <a:rPr lang="ru-RU" smtClean="0"/>
                      <a:t>0,5%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Благоустройство
5786612,03</a:t>
                    </a:r>
                    <a:r>
                      <a:rPr lang="ru-RU"/>
                      <a:t>
</a:t>
                    </a:r>
                    <a:r>
                      <a:rPr lang="ru-RU" smtClean="0"/>
                      <a:t>23,4%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dirty="0"/>
                      <a:t>Другие вопросы в области жилищно-коммунального хозяйства
260375,81
</a:t>
                    </a:r>
                    <a:r>
                      <a:rPr lang="ru-RU" dirty="0" smtClean="0"/>
                      <a:t>1,1%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10"/>
              <c:layout>
                <c:manualLayout>
                  <c:x val="-9.5788830874324563E-2"/>
                  <c:y val="1.49211443329986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Профессиональная </a:t>
                    </a:r>
                    <a:r>
                      <a:rPr lang="ru-RU" dirty="0"/>
                      <a:t>подготовка, переподготовка и повышение квалификации
13940
</a:t>
                    </a:r>
                    <a:r>
                      <a:rPr lang="ru-RU" dirty="0" smtClean="0"/>
                      <a:t>0,1%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Лист1!$A$2:$A$13</c:f>
              <c:strCache>
                <c:ptCount val="12"/>
                <c:pt idx="0">
                  <c:v>Расходы на обеспечение деятельности председателя Раздольненского сельского совета</c:v>
                </c:pt>
                <c:pt idx="1">
                  <c:v>Расходы на обеспечение деятельности Администрации Раздольненского сельского поселения</c:v>
                </c:pt>
                <c:pt idx="2">
                  <c:v>Обеспечение проведение выборов и референдумов</c:v>
                </c:pt>
                <c:pt idx="3">
                  <c:v>Расходы на обеспечение деятельности органов местного самоуправления, содержание муниципального казенного учреждения</c:v>
                </c:pt>
                <c:pt idx="4">
                  <c:v>Мобилизационная и вневойсковая подготовка</c:v>
                </c:pt>
                <c:pt idx="5">
                  <c:v>Дорожное хозяйство (дорожные фонды)</c:v>
                </c:pt>
                <c:pt idx="6">
                  <c:v>Праздничные мероприятия приуроченные к Дню Победы, земельные кадастровые работы</c:v>
                </c:pt>
                <c:pt idx="7">
                  <c:v>Коммунальное хозяйство</c:v>
                </c:pt>
                <c:pt idx="8">
                  <c:v>Благоустройство</c:v>
                </c:pt>
                <c:pt idx="9">
                  <c:v>Другие вопросы в области жилищно-коммунального хозяйства</c:v>
                </c:pt>
                <c:pt idx="10">
                  <c:v>Профессиональная подготовка, переподготовка и повышение квалификации</c:v>
                </c:pt>
                <c:pt idx="11">
                  <c:v>Массовый спорт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744791.33</c:v>
                </c:pt>
                <c:pt idx="1">
                  <c:v>2822164.32</c:v>
                </c:pt>
                <c:pt idx="2">
                  <c:v>680515.8</c:v>
                </c:pt>
                <c:pt idx="3">
                  <c:v>6087839.6900000004</c:v>
                </c:pt>
                <c:pt idx="4">
                  <c:v>191683</c:v>
                </c:pt>
                <c:pt idx="5">
                  <c:v>4345361.3899999997</c:v>
                </c:pt>
                <c:pt idx="6">
                  <c:v>407402.4</c:v>
                </c:pt>
                <c:pt idx="7">
                  <c:v>127401.22</c:v>
                </c:pt>
                <c:pt idx="8">
                  <c:v>5786612.0300000003</c:v>
                </c:pt>
                <c:pt idx="9">
                  <c:v>260375.81</c:v>
                </c:pt>
                <c:pt idx="10">
                  <c:v>13940</c:v>
                </c:pt>
                <c:pt idx="11">
                  <c:v>3239110.37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Программные расходы; </a:t>
                    </a:r>
                    <a:r>
                      <a:rPr lang="ru-RU" dirty="0" smtClean="0"/>
                      <a:t>23309485,03 </a:t>
                    </a:r>
                    <a:r>
                      <a:rPr lang="ru-RU" dirty="0" smtClean="0"/>
                      <a:t>рублей</a:t>
                    </a:r>
                    <a:endParaRPr lang="ru-RU" dirty="0"/>
                  </a:p>
                </c:rich>
              </c:tx>
              <c:showVal val="1"/>
              <c:showCatName val="1"/>
            </c:dLbl>
            <c:numFmt formatCode="0.00%" sourceLinked="0"/>
            <c:showVal val="1"/>
            <c:showCatName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23309485.030000001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err="1"/>
                      <a:t>Непрограммные</a:t>
                    </a:r>
                    <a:r>
                      <a:rPr lang="ru-RU" dirty="0"/>
                      <a:t> расходы; </a:t>
                    </a:r>
                    <a:r>
                      <a:rPr lang="ru-RU" dirty="0" smtClean="0"/>
                      <a:t>1397712,33 </a:t>
                    </a:r>
                    <a:r>
                      <a:rPr lang="ru-RU" dirty="0" smtClean="0"/>
                      <a:t>рублей</a:t>
                    </a:r>
                    <a:endParaRPr lang="ru-RU" dirty="0"/>
                  </a:p>
                </c:rich>
              </c:tx>
              <c:showVal val="1"/>
              <c:showCatName val="1"/>
            </c:dLbl>
            <c:showVal val="1"/>
            <c:showCatName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1397712.33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</c:ser>
        <c:shape val="box"/>
        <c:axId val="54974336"/>
        <c:axId val="54975872"/>
        <c:axId val="54470848"/>
      </c:bar3DChart>
      <c:catAx>
        <c:axId val="54974336"/>
        <c:scaling>
          <c:orientation val="minMax"/>
        </c:scaling>
        <c:delete val="1"/>
        <c:axPos val="b"/>
        <c:tickLblPos val="nextTo"/>
        <c:crossAx val="54975872"/>
        <c:crosses val="autoZero"/>
        <c:auto val="1"/>
        <c:lblAlgn val="ctr"/>
        <c:lblOffset val="100"/>
      </c:catAx>
      <c:valAx>
        <c:axId val="54975872"/>
        <c:scaling>
          <c:orientation val="minMax"/>
        </c:scaling>
        <c:axPos val="l"/>
        <c:majorGridlines/>
        <c:numFmt formatCode="General" sourceLinked="1"/>
        <c:tickLblPos val="nextTo"/>
        <c:crossAx val="54974336"/>
        <c:crosses val="autoZero"/>
        <c:crossBetween val="between"/>
      </c:valAx>
      <c:serAx>
        <c:axId val="54470848"/>
        <c:scaling>
          <c:orientation val="minMax"/>
        </c:scaling>
        <c:delete val="1"/>
        <c:axPos val="b"/>
        <c:tickLblPos val="nextTo"/>
        <c:crossAx val="5497587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55E09-0B11-4739-9A71-C4BB959BDCF9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437D-301F-4DBB-9FFC-03449B6F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ПОСТУПЛЕНИЯ ЗА 2017 ГОД – 18926526,37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НАЛОГОВЫЕ И НЕНАЛОГОВЫЕ ПОСТУПЛЕНИЯ ЗА 2018 ГОД – 16903170,76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БЕЗВОЗМЕЗДНЫЕ ПОСТУПЛЕНИЯ ЗА 2018 ГОД – 4 557 744,22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ДИНАМИКА ПОСТУПЛЕНИЙ НАЛОГОВЫХ И  НЕНАЛОГОВЫ  ДОХОДОВ ЗА ПЕРИОД </a:t>
            </a:r>
            <a:r>
              <a:rPr lang="ru-RU" dirty="0" smtClean="0"/>
              <a:t>2017 </a:t>
            </a:r>
            <a:r>
              <a:rPr lang="ru-RU" dirty="0" smtClean="0"/>
              <a:t>-</a:t>
            </a:r>
            <a:r>
              <a:rPr lang="ru-RU" dirty="0" smtClean="0"/>
              <a:t>2019  </a:t>
            </a:r>
            <a:r>
              <a:rPr lang="ru-RU" dirty="0" smtClean="0"/>
              <a:t>ГОДОВ</a:t>
            </a:r>
          </a:p>
          <a:p>
            <a:r>
              <a:rPr lang="ru-RU" dirty="0" smtClean="0"/>
              <a:t>,,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</a:t>
            </a:r>
            <a:r>
              <a:rPr lang="ru-RU" baseline="0" dirty="0" smtClean="0"/>
              <a:t> ИСПОЛНЕНИЕ РАСХОДНОЙ ЧАСТИ БЮДЖЕТА – 18888904,99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altLang="ru-RU" sz="1200" b="1" dirty="0" smtClean="0"/>
              <a:t>Расходы бюджета, формируемые в рамках муниципальных программ и </a:t>
            </a:r>
            <a:r>
              <a:rPr lang="ru-RU" altLang="ru-RU" sz="1200" b="1" dirty="0" err="1" smtClean="0"/>
              <a:t>непрограммные</a:t>
            </a:r>
            <a:r>
              <a:rPr lang="ru-RU" altLang="ru-RU" sz="1200" b="1" dirty="0" smtClean="0"/>
              <a:t> расходы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1408674236_1_4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28662" y="1285860"/>
            <a:ext cx="764386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3600" dirty="0" smtClean="0"/>
              <a:t>БЮДЖЕТ ДЛЯ ГРАЖДАН</a:t>
            </a:r>
          </a:p>
          <a:p>
            <a:pPr algn="ctr"/>
            <a:r>
              <a:rPr lang="ru-RU" sz="3200" dirty="0" smtClean="0"/>
              <a:t>ИСПОЛНЕНИЕ БЮДЖЕТА МУНИЦИПАЛЬНОГО ОБРАЗОВАНИЯ </a:t>
            </a:r>
            <a:r>
              <a:rPr lang="ru-RU" sz="3200" b="1" dirty="0" smtClean="0"/>
              <a:t>РАЗДОЛЬНЕНСКОЕ СЕЛЬСКОЕ ПОСЕЛЕНИЕ </a:t>
            </a:r>
            <a:r>
              <a:rPr lang="ru-RU" sz="3200" dirty="0" smtClean="0"/>
              <a:t>РАЗДОЛЬНЕНСКОГО РАЙОНА </a:t>
            </a:r>
          </a:p>
          <a:p>
            <a:pPr algn="ctr"/>
            <a:r>
              <a:rPr lang="ru-RU" sz="3200" dirty="0" smtClean="0"/>
              <a:t>РЕСПУБЛИКИ КРЫМ </a:t>
            </a:r>
          </a:p>
          <a:p>
            <a:pPr algn="ctr"/>
            <a:r>
              <a:rPr lang="ru-RU" sz="3200" dirty="0" smtClean="0"/>
              <a:t>ЗА  </a:t>
            </a:r>
            <a:r>
              <a:rPr lang="ru-RU" sz="3200" dirty="0" smtClean="0"/>
              <a:t>2019 </a:t>
            </a:r>
            <a:r>
              <a:rPr lang="ru-RU" sz="3200" dirty="0" smtClean="0"/>
              <a:t>ГОД</a:t>
            </a:r>
            <a:endParaRPr lang="ru-RU" sz="3200" dirty="0"/>
          </a:p>
        </p:txBody>
      </p:sp>
      <p:pic>
        <p:nvPicPr>
          <p:cNvPr id="1027" name="Picture 3" descr="D:\Мои документы\Emblem_of_Crimea.svg_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28694" cy="107157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0"/>
            <a:ext cx="107153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428605"/>
            <a:ext cx="6929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ИСПОЛНЕНИЕ</a:t>
            </a:r>
            <a:r>
              <a:rPr lang="ru-RU" dirty="0" smtClean="0"/>
              <a:t> ДОХОДНОЙ ЧАСТИ БЮДЖЕТА ЗА </a:t>
            </a:r>
            <a:r>
              <a:rPr lang="ru-RU" dirty="0" smtClean="0"/>
              <a:t>2019 </a:t>
            </a:r>
            <a:r>
              <a:rPr lang="ru-RU" dirty="0" smtClean="0"/>
              <a:t>ГОД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397000"/>
          <a:ext cx="878687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786" y="5572140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ПОСТУПЛЕНИЯ ЗА </a:t>
            </a:r>
            <a:r>
              <a:rPr lang="ru-RU" dirty="0" smtClean="0"/>
              <a:t>2019ГОД </a:t>
            </a:r>
            <a:r>
              <a:rPr lang="ru-RU" dirty="0" smtClean="0"/>
              <a:t>– </a:t>
            </a:r>
            <a:r>
              <a:rPr lang="ru-RU" dirty="0" smtClean="0"/>
              <a:t>24245219,89 </a:t>
            </a:r>
            <a:r>
              <a:rPr lang="ru-RU" dirty="0" smtClean="0"/>
              <a:t>рублей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571472" y="142852"/>
          <a:ext cx="821537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488" y="5786454"/>
            <a:ext cx="6072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ВСЕГО НАЛОГОВЫЕ И НЕНАЛОГОВЫЕ ПОСТУПЛЕНИЯ ЗА </a:t>
            </a:r>
            <a:r>
              <a:rPr lang="ru-RU" sz="1600" dirty="0" smtClean="0"/>
              <a:t>2019 </a:t>
            </a:r>
            <a:r>
              <a:rPr lang="ru-RU" sz="1600" dirty="0" smtClean="0"/>
              <a:t>ГОД – </a:t>
            </a:r>
            <a:r>
              <a:rPr lang="ru-RU" sz="1600" dirty="0" smtClean="0"/>
              <a:t>16602166,57 </a:t>
            </a:r>
            <a:r>
              <a:rPr lang="ru-RU" sz="1600" dirty="0" smtClean="0"/>
              <a:t>рублей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214290"/>
            <a:ext cx="47863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Безвозмездные поступления за </a:t>
            </a:r>
            <a:r>
              <a:rPr lang="ru-RU" b="1" dirty="0" smtClean="0"/>
              <a:t>2019 </a:t>
            </a:r>
            <a:r>
              <a:rPr lang="ru-RU" b="1" dirty="0" smtClean="0"/>
              <a:t>год</a:t>
            </a:r>
            <a:endParaRPr lang="ru-RU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714356"/>
          <a:ext cx="842968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4348" y="606049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БЕЗВОЗМЕЗДНЫЕ ПОСТУПЛЕНИЯ ЗА </a:t>
            </a:r>
            <a:r>
              <a:rPr lang="ru-RU" dirty="0" smtClean="0"/>
              <a:t>2019 </a:t>
            </a:r>
            <a:r>
              <a:rPr lang="ru-RU" dirty="0" smtClean="0"/>
              <a:t>ГОД – </a:t>
            </a:r>
            <a:r>
              <a:rPr lang="ru-RU" dirty="0" smtClean="0"/>
              <a:t>7 643 053,32рублей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357166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ДИНАМИКА  ПОСТУПЛЕНИЙ  НАЛОГОВЫХ И  НЕНАЛОГОВЫ  ДОХОДОВ </a:t>
            </a:r>
          </a:p>
          <a:p>
            <a:pPr algn="ctr"/>
            <a:r>
              <a:rPr lang="ru-RU" dirty="0" smtClean="0"/>
              <a:t>ЗА  ПЕРИОД  </a:t>
            </a:r>
            <a:r>
              <a:rPr lang="ru-RU" dirty="0" smtClean="0"/>
              <a:t>2017 </a:t>
            </a:r>
            <a:r>
              <a:rPr lang="ru-RU" dirty="0" smtClean="0"/>
              <a:t>-</a:t>
            </a:r>
            <a:r>
              <a:rPr lang="ru-RU" dirty="0" smtClean="0"/>
              <a:t>2019  </a:t>
            </a:r>
            <a:r>
              <a:rPr lang="ru-RU" dirty="0" smtClean="0"/>
              <a:t>ГОДОВ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44" y="1071546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357166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ИСПОЛНЕНИЕ РАСХОДНОЙ ЧАСТИ БЮДЖЕТА ЗА </a:t>
            </a:r>
            <a:r>
              <a:rPr lang="ru-RU" dirty="0" smtClean="0"/>
              <a:t>2019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785794"/>
          <a:ext cx="857256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6357958"/>
            <a:ext cx="8572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ВСЕГО ИСПОЛНЕНИЕ РАСХОДНОЙ ЧАСТИ БЮДЖЕТА за </a:t>
            </a:r>
            <a:r>
              <a:rPr lang="ru-RU" sz="1600" dirty="0" smtClean="0"/>
              <a:t>2019 </a:t>
            </a:r>
            <a:r>
              <a:rPr lang="ru-RU" sz="1600" dirty="0" smtClean="0"/>
              <a:t>год – </a:t>
            </a:r>
            <a:r>
              <a:rPr lang="ru-RU" sz="1600" dirty="0" smtClean="0"/>
              <a:t>24707197,36 </a:t>
            </a:r>
            <a:r>
              <a:rPr lang="ru-RU" sz="1600" dirty="0" smtClean="0"/>
              <a:t>рублей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214290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/>
              <a:t>Расходы бюджета, формируемые в рамках муниципальных программ</a:t>
            </a:r>
          </a:p>
          <a:p>
            <a:pPr algn="ctr"/>
            <a:r>
              <a:rPr lang="ru-RU" altLang="ru-RU" b="1" dirty="0" smtClean="0"/>
              <a:t> и </a:t>
            </a:r>
            <a:r>
              <a:rPr lang="ru-RU" altLang="ru-RU" b="1" dirty="0" err="1" smtClean="0"/>
              <a:t>непрограммные</a:t>
            </a:r>
            <a:r>
              <a:rPr lang="ru-RU" altLang="ru-RU" b="1" dirty="0" smtClean="0"/>
              <a:t>  расходы  за  </a:t>
            </a:r>
            <a:r>
              <a:rPr lang="ru-RU" altLang="ru-RU" b="1" dirty="0" smtClean="0"/>
              <a:t>2019год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1000108"/>
          <a:ext cx="850112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394</Words>
  <PresentationFormat>Экран (4:3)</PresentationFormat>
  <Paragraphs>55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75</cp:revision>
  <dcterms:created xsi:type="dcterms:W3CDTF">2018-07-19T07:34:37Z</dcterms:created>
  <dcterms:modified xsi:type="dcterms:W3CDTF">2020-01-28T11:24:03Z</dcterms:modified>
</cp:coreProperties>
</file>